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4549dc0dc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4549dc0dc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4549dc0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4549dc0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The challenge of working with imbalanced datasets is that most machine learning techniques will ignore, and in turn have poor performance on, the minority class, although typically it is performance on the minority class that is most important. Our approach to address imbalanced datasets is to oversample the minority class. The simplest approach involves duplicating examples in the minority class, although these examples don’t add any new information to the model. Instead, new examples can be synthesized from the existing examples. This is a type of data augmentation for the minority class and is referred to as the Synthetic Minority Oversampling Technique, or SMOTE. As it is a class imbalance problem F1 score is a better evaluation metrics than accuracy.</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45a3a77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45a3a77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445a3a77e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445a3a77e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45a3a77e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45a3a77e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45a3a77e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45a3a77e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b22f9947b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b22f9947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4549dc0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4549dc0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45a3a77e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45a3a77e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45a3a77e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45a3a77e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45a3a77e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45a3a77e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4549dc0dc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4549dc0d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45a3a77e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45a3a77e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45a3a77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45a3a77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4549dc0dc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4549dc0dc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445a3a77e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445a3a77e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4549dc0d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4549dc0d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4549dc0dc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4549dc0dc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b22f9947b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b22f9947b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b1cf521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b1cf521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445a3a77e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445a3a77e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440babbc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440babbc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b22f9947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b22f9947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45a3a77e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445a3a77e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b1cf521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b1cf521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b1cf5215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b1cf5215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nap.stanford.edu/data/amazon/productGraph/categoryFiles/reviews_Beauty_10.json.g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2275" y="1058575"/>
            <a:ext cx="55080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Amazon Reviews </a:t>
            </a:r>
            <a:r>
              <a:rPr b="1" lang="en"/>
              <a:t>Sentiment Analysis</a:t>
            </a:r>
            <a:endParaRPr b="1"/>
          </a:p>
        </p:txBody>
      </p:sp>
      <p:sp>
        <p:nvSpPr>
          <p:cNvPr id="135" name="Google Shape;135;p13"/>
          <p:cNvSpPr txBox="1"/>
          <p:nvPr>
            <p:ph idx="1" type="subTitle"/>
          </p:nvPr>
        </p:nvSpPr>
        <p:spPr>
          <a:xfrm>
            <a:off x="4572000" y="3170400"/>
            <a:ext cx="3982800" cy="111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Sai Venkata Manoj Vungarala</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Ishal Abhishek Mummidivarapu</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Vishnu Rohan Surapaneni</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Abhishek Chandra Shukla</a:t>
            </a:r>
            <a:endParaRPr sz="1500">
              <a:highlight>
                <a:srgbClr val="FFFFFF"/>
              </a:highlight>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Text Preprocessing</a:t>
            </a:r>
            <a:endParaRPr>
              <a:latin typeface="Times New Roman"/>
              <a:ea typeface="Times New Roman"/>
              <a:cs typeface="Times New Roman"/>
              <a:sym typeface="Times New Roman"/>
            </a:endParaRPr>
          </a:p>
        </p:txBody>
      </p:sp>
      <p:sp>
        <p:nvSpPr>
          <p:cNvPr id="183" name="Google Shape;183;p22"/>
          <p:cNvSpPr txBox="1"/>
          <p:nvPr>
            <p:ph idx="1" type="body"/>
          </p:nvPr>
        </p:nvSpPr>
        <p:spPr>
          <a:xfrm>
            <a:off x="1297500" y="1423975"/>
            <a:ext cx="3771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a:latin typeface="Arial"/>
                <a:ea typeface="Arial"/>
                <a:cs typeface="Arial"/>
                <a:sym typeface="Arial"/>
              </a:rPr>
              <a:t>Remove tags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Remove accented characters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Expand contractions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Remove special characters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Lemmatization</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Removing stopwords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Tokenization</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Remove extra white space and digits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Spelling corrections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Grammatical Corrections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Remove repeated characters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Lower the text</a:t>
            </a:r>
            <a:endParaRPr>
              <a:latin typeface="Arial"/>
              <a:ea typeface="Arial"/>
              <a:cs typeface="Arial"/>
              <a:sym typeface="Arial"/>
            </a:endParaRPr>
          </a:p>
          <a:p>
            <a:pPr indent="0" lvl="0" marL="45720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1289075" y="368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Data Distribution</a:t>
            </a:r>
            <a:endParaRPr>
              <a:latin typeface="Times New Roman"/>
              <a:ea typeface="Times New Roman"/>
              <a:cs typeface="Times New Roman"/>
              <a:sym typeface="Times New Roman"/>
            </a:endParaRPr>
          </a:p>
        </p:txBody>
      </p:sp>
      <p:sp>
        <p:nvSpPr>
          <p:cNvPr id="189" name="Google Shape;189;p23"/>
          <p:cNvSpPr txBox="1"/>
          <p:nvPr/>
        </p:nvSpPr>
        <p:spPr>
          <a:xfrm>
            <a:off x="5611075" y="1713300"/>
            <a:ext cx="31776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lt1"/>
              </a:buClr>
              <a:buSzPts val="1300"/>
              <a:buChar char="●"/>
            </a:pPr>
            <a:r>
              <a:rPr lang="en" sz="1300">
                <a:solidFill>
                  <a:schemeClr val="lt1"/>
                </a:solidFill>
              </a:rPr>
              <a:t>We can clearly see this is class imbalance data, with  21.53% in the minority class and the rest in the majority class. </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Data augmentation for the minority class is used to overcome the above problem and it is referred to as the Synthetic Minority Oversampling Technique, or SMOTE</a:t>
            </a:r>
            <a:endParaRPr sz="1300">
              <a:solidFill>
                <a:schemeClr val="lt1"/>
              </a:solidFill>
            </a:endParaRPr>
          </a:p>
        </p:txBody>
      </p:sp>
      <p:pic>
        <p:nvPicPr>
          <p:cNvPr id="190" name="Google Shape;190;p23"/>
          <p:cNvPicPr preferRelativeResize="0"/>
          <p:nvPr/>
        </p:nvPicPr>
        <p:blipFill>
          <a:blip r:embed="rId3">
            <a:alphaModFix/>
          </a:blip>
          <a:stretch>
            <a:fillRect/>
          </a:stretch>
        </p:blipFill>
        <p:spPr>
          <a:xfrm>
            <a:off x="1426953" y="985853"/>
            <a:ext cx="3994875" cy="38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138450" y="555750"/>
            <a:ext cx="8867100" cy="4447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rtl="0" algn="just">
              <a:lnSpc>
                <a:spcPct val="115000"/>
              </a:lnSpc>
              <a:spcBef>
                <a:spcPts val="1200"/>
              </a:spcBef>
              <a:spcAft>
                <a:spcPts val="0"/>
              </a:spcAft>
              <a:buNone/>
            </a:pPr>
            <a:r>
              <a:t/>
            </a:r>
            <a:endParaRPr sz="1000">
              <a:latin typeface="Arial"/>
              <a:ea typeface="Arial"/>
              <a:cs typeface="Arial"/>
              <a:sym typeface="Arial"/>
            </a:endParaRPr>
          </a:p>
          <a:p>
            <a:pPr indent="0" lvl="0" marL="0" marR="278018" rtl="0" algn="l">
              <a:lnSpc>
                <a:spcPct val="115000"/>
              </a:lnSpc>
              <a:spcBef>
                <a:spcPts val="1200"/>
              </a:spcBef>
              <a:spcAft>
                <a:spcPts val="0"/>
              </a:spcAft>
              <a:buNone/>
            </a:pPr>
            <a:r>
              <a:t/>
            </a:r>
            <a:endParaRPr sz="1000">
              <a:latin typeface="Arial"/>
              <a:ea typeface="Arial"/>
              <a:cs typeface="Arial"/>
              <a:sym typeface="Arial"/>
            </a:endParaRPr>
          </a:p>
          <a:p>
            <a:pPr indent="0" lvl="0" marL="0" marR="4278518" rtl="0" algn="l">
              <a:lnSpc>
                <a:spcPct val="115000"/>
              </a:lnSpc>
              <a:spcBef>
                <a:spcPts val="1200"/>
              </a:spcBef>
              <a:spcAft>
                <a:spcPts val="0"/>
              </a:spcAft>
              <a:buNone/>
            </a:pPr>
            <a:r>
              <a:t/>
            </a:r>
            <a:endParaRPr sz="1000">
              <a:latin typeface="Arial"/>
              <a:ea typeface="Arial"/>
              <a:cs typeface="Arial"/>
              <a:sym typeface="Arial"/>
            </a:endParaRPr>
          </a:p>
          <a:p>
            <a:pPr indent="0" lvl="0" marL="0" marR="278018" rtl="0" algn="just">
              <a:lnSpc>
                <a:spcPct val="115000"/>
              </a:lnSpc>
              <a:spcBef>
                <a:spcPts val="1200"/>
              </a:spcBef>
              <a:spcAft>
                <a:spcPts val="1200"/>
              </a:spcAft>
              <a:buNone/>
            </a:pPr>
            <a:r>
              <a:t/>
            </a:r>
            <a:endParaRPr sz="1000">
              <a:latin typeface="Arial"/>
              <a:ea typeface="Arial"/>
              <a:cs typeface="Arial"/>
              <a:sym typeface="Arial"/>
            </a:endParaRPr>
          </a:p>
        </p:txBody>
      </p:sp>
      <p:sp>
        <p:nvSpPr>
          <p:cNvPr id="196" name="Google Shape;196;p24"/>
          <p:cNvSpPr txBox="1"/>
          <p:nvPr/>
        </p:nvSpPr>
        <p:spPr>
          <a:xfrm>
            <a:off x="112825" y="112825"/>
            <a:ext cx="7083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Times New Roman"/>
                <a:ea typeface="Times New Roman"/>
                <a:cs typeface="Times New Roman"/>
                <a:sym typeface="Times New Roman"/>
              </a:rPr>
              <a:t>Features</a:t>
            </a:r>
            <a:endParaRPr b="1" sz="2300">
              <a:solidFill>
                <a:schemeClr val="lt1"/>
              </a:solidFill>
              <a:latin typeface="Times New Roman"/>
              <a:ea typeface="Times New Roman"/>
              <a:cs typeface="Times New Roman"/>
              <a:sym typeface="Times New Roman"/>
            </a:endParaRPr>
          </a:p>
        </p:txBody>
      </p:sp>
      <p:pic>
        <p:nvPicPr>
          <p:cNvPr id="197" name="Google Shape;197;p24"/>
          <p:cNvPicPr preferRelativeResize="0"/>
          <p:nvPr/>
        </p:nvPicPr>
        <p:blipFill>
          <a:blip r:embed="rId3">
            <a:alphaModFix/>
          </a:blip>
          <a:stretch>
            <a:fillRect/>
          </a:stretch>
        </p:blipFill>
        <p:spPr>
          <a:xfrm>
            <a:off x="169250" y="677000"/>
            <a:ext cx="4071550" cy="2365708"/>
          </a:xfrm>
          <a:prstGeom prst="rect">
            <a:avLst/>
          </a:prstGeom>
          <a:noFill/>
          <a:ln>
            <a:noFill/>
          </a:ln>
        </p:spPr>
      </p:pic>
      <p:sp>
        <p:nvSpPr>
          <p:cNvPr id="198" name="Google Shape;198;p24"/>
          <p:cNvSpPr txBox="1"/>
          <p:nvPr/>
        </p:nvSpPr>
        <p:spPr>
          <a:xfrm>
            <a:off x="-64250" y="3068075"/>
            <a:ext cx="4406700" cy="233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100" u="sng">
                <a:solidFill>
                  <a:schemeClr val="lt1"/>
                </a:solidFill>
              </a:rPr>
              <a:t>Good Rating Words</a:t>
            </a:r>
            <a:endParaRPr b="1" sz="1100" u="sng">
              <a:solidFill>
                <a:schemeClr val="lt1"/>
              </a:solidFill>
            </a:endParaRPr>
          </a:p>
          <a:p>
            <a:pPr indent="0" lvl="0" marL="457200" rtl="0" algn="just">
              <a:lnSpc>
                <a:spcPct val="115000"/>
              </a:lnSpc>
              <a:spcBef>
                <a:spcPts val="1200"/>
              </a:spcBef>
              <a:spcAft>
                <a:spcPts val="0"/>
              </a:spcAft>
              <a:buNone/>
            </a:pPr>
            <a:r>
              <a:rPr lang="en" sz="900">
                <a:solidFill>
                  <a:schemeClr val="lt1"/>
                </a:solidFill>
              </a:rPr>
              <a:t>The table shows the most common 50 words which belong to the good rating class. These words give us insight about what the products are and what kind of impression they have on the customers. For example, “Amazed” and “glad” words tell us that the products are appreciated in the reviews. Example 02: “Eczema”, and “Scar” tells us that the products are praised for covering them. Example 03: “Economical”, and “shipping” tells us that the products were reasonably priced and conveniently shipped to the customers. Example 04: “fresh” and ‘organic’‘ words tell us about the quality of  products.</a:t>
            </a:r>
            <a:endParaRPr sz="900">
              <a:solidFill>
                <a:schemeClr val="lt1"/>
              </a:solidFill>
            </a:endParaRPr>
          </a:p>
          <a:p>
            <a:pPr indent="0" lvl="0" marL="0" rtl="0" algn="l">
              <a:spcBef>
                <a:spcPts val="1200"/>
              </a:spcBef>
              <a:spcAft>
                <a:spcPts val="0"/>
              </a:spcAft>
              <a:buNone/>
            </a:pPr>
            <a:r>
              <a:t/>
            </a:r>
            <a:endParaRPr/>
          </a:p>
        </p:txBody>
      </p:sp>
      <p:pic>
        <p:nvPicPr>
          <p:cNvPr id="199" name="Google Shape;199;p24"/>
          <p:cNvPicPr preferRelativeResize="0"/>
          <p:nvPr/>
        </p:nvPicPr>
        <p:blipFill>
          <a:blip r:embed="rId4">
            <a:alphaModFix/>
          </a:blip>
          <a:stretch>
            <a:fillRect/>
          </a:stretch>
        </p:blipFill>
        <p:spPr>
          <a:xfrm>
            <a:off x="4720350" y="677000"/>
            <a:ext cx="4071550" cy="2334650"/>
          </a:xfrm>
          <a:prstGeom prst="rect">
            <a:avLst/>
          </a:prstGeom>
          <a:noFill/>
          <a:ln>
            <a:noFill/>
          </a:ln>
        </p:spPr>
      </p:pic>
      <p:sp>
        <p:nvSpPr>
          <p:cNvPr id="200" name="Google Shape;200;p24"/>
          <p:cNvSpPr txBox="1"/>
          <p:nvPr/>
        </p:nvSpPr>
        <p:spPr>
          <a:xfrm>
            <a:off x="4682825" y="3068075"/>
            <a:ext cx="4146600" cy="129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chemeClr val="lt1"/>
                </a:solidFill>
              </a:rPr>
              <a:t>Bad Rating Words</a:t>
            </a:r>
            <a:endParaRPr b="1" sz="1100" u="sng">
              <a:solidFill>
                <a:schemeClr val="lt1"/>
              </a:solidFill>
            </a:endParaRPr>
          </a:p>
          <a:p>
            <a:pPr indent="0" lvl="0" marL="0" rtl="0" algn="l">
              <a:lnSpc>
                <a:spcPct val="115000"/>
              </a:lnSpc>
              <a:spcBef>
                <a:spcPts val="1200"/>
              </a:spcBef>
              <a:spcAft>
                <a:spcPts val="1200"/>
              </a:spcAft>
              <a:buNone/>
            </a:pPr>
            <a:r>
              <a:rPr lang="en" sz="900">
                <a:solidFill>
                  <a:schemeClr val="lt1"/>
                </a:solidFill>
              </a:rPr>
              <a:t>The table shows the most common 50 words which belong to the bad rating class. These words give us insights about what the products are and what kind of impression they have on the customers. For example, “Wax” tells us that products made of wax have a complaint. Example02: “description” tells us that the product does not suit or work as per the description of the product.</a:t>
            </a:r>
            <a:r>
              <a:rPr lang="en" sz="1000"/>
              <a:t> </a:t>
            </a:r>
            <a:r>
              <a:rPr lang="en" sz="1000">
                <a:solidFill>
                  <a:schemeClr val="lt1"/>
                </a:solidFill>
              </a:rPr>
              <a:t> </a:t>
            </a:r>
            <a:endParaRPr sz="105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5"/>
          <p:cNvPicPr preferRelativeResize="0"/>
          <p:nvPr/>
        </p:nvPicPr>
        <p:blipFill>
          <a:blip r:embed="rId3">
            <a:alphaModFix/>
          </a:blip>
          <a:stretch>
            <a:fillRect/>
          </a:stretch>
        </p:blipFill>
        <p:spPr>
          <a:xfrm>
            <a:off x="122150" y="94000"/>
            <a:ext cx="4024650" cy="2534025"/>
          </a:xfrm>
          <a:prstGeom prst="rect">
            <a:avLst/>
          </a:prstGeom>
          <a:noFill/>
          <a:ln>
            <a:noFill/>
          </a:ln>
        </p:spPr>
      </p:pic>
      <p:pic>
        <p:nvPicPr>
          <p:cNvPr id="206" name="Google Shape;206;p25"/>
          <p:cNvPicPr preferRelativeResize="0"/>
          <p:nvPr/>
        </p:nvPicPr>
        <p:blipFill>
          <a:blip r:embed="rId4">
            <a:alphaModFix/>
          </a:blip>
          <a:stretch>
            <a:fillRect/>
          </a:stretch>
        </p:blipFill>
        <p:spPr>
          <a:xfrm>
            <a:off x="4647150" y="94000"/>
            <a:ext cx="4379875" cy="2534025"/>
          </a:xfrm>
          <a:prstGeom prst="rect">
            <a:avLst/>
          </a:prstGeom>
          <a:noFill/>
          <a:ln>
            <a:noFill/>
          </a:ln>
        </p:spPr>
      </p:pic>
      <p:sp>
        <p:nvSpPr>
          <p:cNvPr id="207" name="Google Shape;207;p25"/>
          <p:cNvSpPr txBox="1"/>
          <p:nvPr/>
        </p:nvSpPr>
        <p:spPr>
          <a:xfrm>
            <a:off x="0" y="2628025"/>
            <a:ext cx="4283400" cy="228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lt1"/>
                </a:solidFill>
              </a:rPr>
              <a:t>Year</a:t>
            </a:r>
            <a:endParaRPr b="1" u="sng">
              <a:solidFill>
                <a:schemeClr val="lt1"/>
              </a:solidFill>
            </a:endParaRPr>
          </a:p>
          <a:p>
            <a:pPr indent="0" lvl="0" marL="0" rtl="0" algn="just">
              <a:spcBef>
                <a:spcPts val="0"/>
              </a:spcBef>
              <a:spcAft>
                <a:spcPts val="0"/>
              </a:spcAft>
              <a:buNone/>
            </a:pPr>
            <a:r>
              <a:t/>
            </a:r>
            <a:endParaRPr b="1" sz="1300" u="sng">
              <a:solidFill>
                <a:schemeClr val="lt1"/>
              </a:solidFill>
            </a:endParaRPr>
          </a:p>
          <a:p>
            <a:pPr indent="0" lvl="0" marL="457200" rtl="0" algn="just">
              <a:lnSpc>
                <a:spcPct val="115000"/>
              </a:lnSpc>
              <a:spcBef>
                <a:spcPts val="1200"/>
              </a:spcBef>
              <a:spcAft>
                <a:spcPts val="1200"/>
              </a:spcAft>
              <a:buNone/>
            </a:pPr>
            <a:r>
              <a:rPr lang="en" sz="1100">
                <a:solidFill>
                  <a:schemeClr val="lt1"/>
                </a:solidFill>
              </a:rPr>
              <a:t>For the years 2008, 2009, 2010, 2011 the percentage of good ratings was around the range 65%. After 2011, good ratings' percentage is progressing over 80%. Before 2012, only 2009 also showed a slight increase in good ratings and a decline from 2010 to 2011. Besides those, 2007 has the lowest good ratings with less than 65% overall. As it might be seen in the graph, the overall good rating is progressing between 60% and 85% in beauty products.</a:t>
            </a:r>
            <a:endParaRPr sz="1100">
              <a:solidFill>
                <a:schemeClr val="lt1"/>
              </a:solidFill>
            </a:endParaRPr>
          </a:p>
        </p:txBody>
      </p:sp>
      <p:sp>
        <p:nvSpPr>
          <p:cNvPr id="208" name="Google Shape;208;p25"/>
          <p:cNvSpPr txBox="1"/>
          <p:nvPr/>
        </p:nvSpPr>
        <p:spPr>
          <a:xfrm>
            <a:off x="4572000" y="2628025"/>
            <a:ext cx="4572000" cy="249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lt1"/>
                </a:solidFill>
              </a:rPr>
              <a:t>Review Length</a:t>
            </a:r>
            <a:endParaRPr b="1" u="sng">
              <a:solidFill>
                <a:schemeClr val="lt1"/>
              </a:solidFill>
            </a:endParaRPr>
          </a:p>
          <a:p>
            <a:pPr indent="0" lvl="0" marL="0" rtl="0" algn="ctr">
              <a:spcBef>
                <a:spcPts val="0"/>
              </a:spcBef>
              <a:spcAft>
                <a:spcPts val="0"/>
              </a:spcAft>
              <a:buNone/>
            </a:pPr>
            <a:r>
              <a:t/>
            </a:r>
            <a:endParaRPr b="1" u="sng">
              <a:solidFill>
                <a:schemeClr val="lt1"/>
              </a:solidFill>
            </a:endParaRPr>
          </a:p>
          <a:p>
            <a:pPr indent="0" lvl="0" marL="0" rtl="0" algn="just">
              <a:lnSpc>
                <a:spcPct val="115000"/>
              </a:lnSpc>
              <a:spcBef>
                <a:spcPts val="1200"/>
              </a:spcBef>
              <a:spcAft>
                <a:spcPts val="1200"/>
              </a:spcAft>
              <a:buNone/>
            </a:pPr>
            <a:r>
              <a:rPr lang="en" sz="1100">
                <a:solidFill>
                  <a:schemeClr val="lt1"/>
                </a:solidFill>
              </a:rPr>
              <a:t>From the graph, we can see that when the review length is between 0 to 50 bin, the good rating percentage is the highest at 90.4%. And when the length of the review is between 350- 400 bin the good rating percentage is 72.0% and 400-450 bin having 72.3.  So we can conclude that when the length of the review increases, the good rating percentage decreases slightly. The difference between a good review with shortest length and a good review with longest length is 18.3%. So insightfully, customers have written longer reviews when they are displeased with their purchase. </a:t>
            </a:r>
            <a:endParaRPr sz="10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1794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Correlation Between Numeric Variables</a:t>
            </a:r>
            <a:endParaRPr>
              <a:latin typeface="Times New Roman"/>
              <a:ea typeface="Times New Roman"/>
              <a:cs typeface="Times New Roman"/>
              <a:sym typeface="Times New Roman"/>
            </a:endParaRPr>
          </a:p>
        </p:txBody>
      </p:sp>
      <p:pic>
        <p:nvPicPr>
          <p:cNvPr id="214" name="Google Shape;214;p26"/>
          <p:cNvPicPr preferRelativeResize="0"/>
          <p:nvPr/>
        </p:nvPicPr>
        <p:blipFill>
          <a:blip r:embed="rId3">
            <a:alphaModFix/>
          </a:blip>
          <a:stretch>
            <a:fillRect/>
          </a:stretch>
        </p:blipFill>
        <p:spPr>
          <a:xfrm>
            <a:off x="1179438" y="1307850"/>
            <a:ext cx="4445725" cy="3530850"/>
          </a:xfrm>
          <a:prstGeom prst="rect">
            <a:avLst/>
          </a:prstGeom>
          <a:noFill/>
          <a:ln>
            <a:noFill/>
          </a:ln>
        </p:spPr>
      </p:pic>
      <p:sp>
        <p:nvSpPr>
          <p:cNvPr id="215" name="Google Shape;215;p26"/>
          <p:cNvSpPr txBox="1"/>
          <p:nvPr/>
        </p:nvSpPr>
        <p:spPr>
          <a:xfrm>
            <a:off x="5684200" y="1602675"/>
            <a:ext cx="341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rPr>
              <a:t>Correlation Between ‘year','review_length', 'rating_class_num</a:t>
            </a:r>
            <a:endParaRPr sz="1300">
              <a:solidFill>
                <a:schemeClr val="lt1"/>
              </a:solidFill>
            </a:endParaRPr>
          </a:p>
        </p:txBody>
      </p:sp>
      <p:sp>
        <p:nvSpPr>
          <p:cNvPr id="216" name="Google Shape;216;p26"/>
          <p:cNvSpPr txBox="1"/>
          <p:nvPr/>
        </p:nvSpPr>
        <p:spPr>
          <a:xfrm>
            <a:off x="5654650" y="3727525"/>
            <a:ext cx="3469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highlight>
                  <a:schemeClr val="dk1"/>
                </a:highlight>
              </a:rPr>
              <a:t>We can see that there is no strong correlation between any two numeric variables.</a:t>
            </a:r>
            <a:endParaRPr sz="13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81445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 sz="2800"/>
              <a:t>Methodology and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1" type="body"/>
          </p:nvPr>
        </p:nvSpPr>
        <p:spPr>
          <a:xfrm>
            <a:off x="1297500" y="1128375"/>
            <a:ext cx="7038900" cy="364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200">
              <a:latin typeface="Arial"/>
              <a:ea typeface="Arial"/>
              <a:cs typeface="Arial"/>
              <a:sym typeface="Arial"/>
            </a:endParaRPr>
          </a:p>
          <a:p>
            <a:pPr indent="0" lvl="0" marL="0" rtl="0" algn="just">
              <a:spcBef>
                <a:spcPts val="1200"/>
              </a:spcBef>
              <a:spcAft>
                <a:spcPts val="0"/>
              </a:spcAft>
              <a:buNone/>
            </a:pPr>
            <a:r>
              <a:rPr lang="en" sz="1200">
                <a:latin typeface="Arial"/>
                <a:ea typeface="Arial"/>
                <a:cs typeface="Arial"/>
                <a:sym typeface="Arial"/>
              </a:rPr>
              <a:t>(i.) CountVectorizer: It breaks the sentences in words along with some basic pre-processing such as removing the punctuations, special characters etc. Words in a document are encoded in the form of indices and the count of occurrences of the word mapped to them.  An encoding vector is returned whose length is equal to that of the entire vocabulary of the document. We have generated the word embedding using CountVectorizer word embeddings. We have used the SK-learns library to import the model class.</a:t>
            </a:r>
            <a:endParaRPr sz="1200">
              <a:latin typeface="Arial"/>
              <a:ea typeface="Arial"/>
              <a:cs typeface="Arial"/>
              <a:sym typeface="Arial"/>
            </a:endParaRPr>
          </a:p>
          <a:p>
            <a:pPr indent="0" lvl="0" marL="0" rtl="0" algn="just">
              <a:spcBef>
                <a:spcPts val="1200"/>
              </a:spcBef>
              <a:spcAft>
                <a:spcPts val="0"/>
              </a:spcAft>
              <a:buNone/>
            </a:pPr>
            <a:r>
              <a:rPr lang="en" sz="1200">
                <a:latin typeface="Arial"/>
                <a:ea typeface="Arial"/>
                <a:cs typeface="Arial"/>
                <a:sym typeface="Arial"/>
              </a:rPr>
              <a:t>(ii.) </a:t>
            </a:r>
            <a:r>
              <a:rPr lang="en" sz="1200">
                <a:latin typeface="Arial"/>
                <a:ea typeface="Arial"/>
                <a:cs typeface="Arial"/>
                <a:sym typeface="Arial"/>
              </a:rPr>
              <a:t>TF-IDF: One of the most common practices to get a word embedding is one hot encoding. But this gives us a problem by giving more importance to the common words in the documents. And the less common words that are often the main differentiating factors between the documents are given less importance. On top of these word embeddings we have deployed 5 different NLP classification methods namely Naive Bayes classifier, XGBoost, Logistic Regression, CatBoost, and Random Forest.</a:t>
            </a:r>
            <a:endParaRPr sz="1200">
              <a:latin typeface="Montserrat"/>
              <a:ea typeface="Montserrat"/>
              <a:cs typeface="Montserrat"/>
              <a:sym typeface="Montserrat"/>
            </a:endParaRPr>
          </a:p>
          <a:p>
            <a:pPr indent="0" lvl="0" marL="0" rtl="0" algn="l">
              <a:spcBef>
                <a:spcPts val="1200"/>
              </a:spcBef>
              <a:spcAft>
                <a:spcPts val="1200"/>
              </a:spcAft>
              <a:buNone/>
            </a:pPr>
            <a:r>
              <a:t/>
            </a:r>
            <a:endParaRPr sz="1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9"/>
          <p:cNvPicPr preferRelativeResize="0"/>
          <p:nvPr/>
        </p:nvPicPr>
        <p:blipFill>
          <a:blip r:embed="rId3">
            <a:alphaModFix/>
          </a:blip>
          <a:stretch>
            <a:fillRect/>
          </a:stretch>
        </p:blipFill>
        <p:spPr>
          <a:xfrm>
            <a:off x="3836800" y="3125138"/>
            <a:ext cx="4337500" cy="1858525"/>
          </a:xfrm>
          <a:prstGeom prst="rect">
            <a:avLst/>
          </a:prstGeom>
          <a:noFill/>
          <a:ln>
            <a:noFill/>
          </a:ln>
        </p:spPr>
      </p:pic>
      <p:sp>
        <p:nvSpPr>
          <p:cNvPr id="232" name="Google Shape;232;p29"/>
          <p:cNvSpPr txBox="1"/>
          <p:nvPr/>
        </p:nvSpPr>
        <p:spPr>
          <a:xfrm>
            <a:off x="5591975" y="1771375"/>
            <a:ext cx="2346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a:t>
            </a:r>
            <a:r>
              <a:rPr lang="en" sz="2100">
                <a:solidFill>
                  <a:schemeClr val="lt1"/>
                </a:solidFill>
                <a:latin typeface="Times New Roman"/>
                <a:ea typeface="Times New Roman"/>
                <a:cs typeface="Times New Roman"/>
                <a:sym typeface="Times New Roman"/>
              </a:rPr>
              <a:t>CountVectorizer</a:t>
            </a:r>
            <a:endParaRPr sz="2100">
              <a:solidFill>
                <a:schemeClr val="lt1"/>
              </a:solidFill>
              <a:latin typeface="Times New Roman"/>
              <a:ea typeface="Times New Roman"/>
              <a:cs typeface="Times New Roman"/>
              <a:sym typeface="Times New Roman"/>
            </a:endParaRPr>
          </a:p>
        </p:txBody>
      </p:sp>
      <p:sp>
        <p:nvSpPr>
          <p:cNvPr id="233" name="Google Shape;233;p29"/>
          <p:cNvSpPr txBox="1"/>
          <p:nvPr/>
        </p:nvSpPr>
        <p:spPr>
          <a:xfrm>
            <a:off x="1964800" y="3800450"/>
            <a:ext cx="1635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TF-IDF</a:t>
            </a:r>
            <a:endParaRPr sz="2100">
              <a:solidFill>
                <a:schemeClr val="lt1"/>
              </a:solidFill>
              <a:latin typeface="Times New Roman"/>
              <a:ea typeface="Times New Roman"/>
              <a:cs typeface="Times New Roman"/>
              <a:sym typeface="Times New Roman"/>
            </a:endParaRPr>
          </a:p>
        </p:txBody>
      </p:sp>
      <p:pic>
        <p:nvPicPr>
          <p:cNvPr id="234" name="Google Shape;234;p29"/>
          <p:cNvPicPr preferRelativeResize="0"/>
          <p:nvPr/>
        </p:nvPicPr>
        <p:blipFill>
          <a:blip r:embed="rId4">
            <a:alphaModFix/>
          </a:blip>
          <a:stretch>
            <a:fillRect/>
          </a:stretch>
        </p:blipFill>
        <p:spPr>
          <a:xfrm>
            <a:off x="1230712" y="1197162"/>
            <a:ext cx="4546774" cy="1858525"/>
          </a:xfrm>
          <a:prstGeom prst="rect">
            <a:avLst/>
          </a:prstGeom>
          <a:noFill/>
          <a:ln>
            <a:noFill/>
          </a:ln>
        </p:spPr>
      </p:pic>
      <p:sp>
        <p:nvSpPr>
          <p:cNvPr id="235" name="Google Shape;235;p29"/>
          <p:cNvSpPr txBox="1"/>
          <p:nvPr/>
        </p:nvSpPr>
        <p:spPr>
          <a:xfrm>
            <a:off x="1096225" y="573600"/>
            <a:ext cx="30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imes New Roman"/>
                <a:ea typeface="Times New Roman"/>
                <a:cs typeface="Times New Roman"/>
                <a:sym typeface="Times New Roman"/>
              </a:rPr>
              <a:t>Model Accuracies</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1096225" y="578425"/>
            <a:ext cx="71979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Matrices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41" name="Google Shape;241;p30"/>
          <p:cNvPicPr preferRelativeResize="0"/>
          <p:nvPr/>
        </p:nvPicPr>
        <p:blipFill>
          <a:blip r:embed="rId3">
            <a:alphaModFix/>
          </a:blip>
          <a:stretch>
            <a:fillRect/>
          </a:stretch>
        </p:blipFill>
        <p:spPr>
          <a:xfrm>
            <a:off x="4694700" y="1446200"/>
            <a:ext cx="3956775" cy="2914975"/>
          </a:xfrm>
          <a:prstGeom prst="rect">
            <a:avLst/>
          </a:prstGeom>
          <a:noFill/>
          <a:ln>
            <a:noFill/>
          </a:ln>
        </p:spPr>
      </p:pic>
      <p:sp>
        <p:nvSpPr>
          <p:cNvPr id="242" name="Google Shape;242;p30"/>
          <p:cNvSpPr txBox="1"/>
          <p:nvPr/>
        </p:nvSpPr>
        <p:spPr>
          <a:xfrm>
            <a:off x="855363" y="44602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CountVectorizer</a:t>
            </a:r>
            <a:endParaRPr sz="2100">
              <a:solidFill>
                <a:schemeClr val="lt1"/>
              </a:solidFill>
              <a:latin typeface="Times New Roman"/>
              <a:ea typeface="Times New Roman"/>
              <a:cs typeface="Times New Roman"/>
              <a:sym typeface="Times New Roman"/>
            </a:endParaRPr>
          </a:p>
        </p:txBody>
      </p:sp>
      <p:pic>
        <p:nvPicPr>
          <p:cNvPr id="243" name="Google Shape;243;p30"/>
          <p:cNvPicPr preferRelativeResize="0"/>
          <p:nvPr/>
        </p:nvPicPr>
        <p:blipFill>
          <a:blip r:embed="rId4">
            <a:alphaModFix/>
          </a:blip>
          <a:stretch>
            <a:fillRect/>
          </a:stretch>
        </p:blipFill>
        <p:spPr>
          <a:xfrm>
            <a:off x="447525" y="1474413"/>
            <a:ext cx="3815700" cy="2886750"/>
          </a:xfrm>
          <a:prstGeom prst="rect">
            <a:avLst/>
          </a:prstGeom>
          <a:noFill/>
          <a:ln>
            <a:noFill/>
          </a:ln>
        </p:spPr>
      </p:pic>
      <p:sp>
        <p:nvSpPr>
          <p:cNvPr id="244" name="Google Shape;244;p30"/>
          <p:cNvSpPr txBox="1"/>
          <p:nvPr/>
        </p:nvSpPr>
        <p:spPr>
          <a:xfrm>
            <a:off x="5173075" y="44602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TF-IDF</a:t>
            </a:r>
            <a:endParaRPr sz="21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1230050" y="777400"/>
            <a:ext cx="7038900" cy="3450900"/>
          </a:xfrm>
          <a:prstGeom prst="rect">
            <a:avLst/>
          </a:prstGeom>
        </p:spPr>
        <p:txBody>
          <a:bodyPr anchorCtr="0" anchor="t" bIns="91425" lIns="91425" spcFirstLastPara="1" rIns="91425" wrap="square" tIns="91425">
            <a:normAutofit/>
          </a:bodyPr>
          <a:lstStyle/>
          <a:p>
            <a:pPr indent="0" lvl="0" marL="0" rtl="0" algn="just">
              <a:lnSpc>
                <a:spcPct val="115000"/>
              </a:lnSpc>
              <a:spcBef>
                <a:spcPts val="1200"/>
              </a:spcBef>
              <a:spcAft>
                <a:spcPts val="0"/>
              </a:spcAft>
              <a:buNone/>
            </a:pPr>
            <a:r>
              <a:rPr lang="en" sz="1300">
                <a:latin typeface="Arial"/>
                <a:ea typeface="Arial"/>
                <a:cs typeface="Arial"/>
                <a:sym typeface="Arial"/>
              </a:rPr>
              <a:t>In order to see any changes in evaluation metrics, the most and least common 70 words were added to the stopwords list and models were applied. Once the cleaning is done, we then proceed with</a:t>
            </a:r>
            <a:endParaRPr sz="1300">
              <a:latin typeface="Arial"/>
              <a:ea typeface="Arial"/>
              <a:cs typeface="Arial"/>
              <a:sym typeface="Arial"/>
            </a:endParaRPr>
          </a:p>
          <a:p>
            <a:pPr indent="0" lvl="0" marL="0" rtl="0" algn="just">
              <a:lnSpc>
                <a:spcPct val="115000"/>
              </a:lnSpc>
              <a:spcBef>
                <a:spcPts val="1200"/>
              </a:spcBef>
              <a:spcAft>
                <a:spcPts val="0"/>
              </a:spcAft>
              <a:buNone/>
            </a:pPr>
            <a:r>
              <a:rPr lang="en" sz="1300">
                <a:latin typeface="Arial"/>
                <a:ea typeface="Arial"/>
                <a:cs typeface="Arial"/>
                <a:sym typeface="Arial"/>
              </a:rPr>
              <a:t>(i.) CountVectorizer, where we convert a collection of text documents to a vector of term/token counts. Moving further, we apply the models and the best model for CountVectorizer turned out to be Naive Bayes and CatBoost.</a:t>
            </a:r>
            <a:endParaRPr sz="1300">
              <a:latin typeface="Arial"/>
              <a:ea typeface="Arial"/>
              <a:cs typeface="Arial"/>
              <a:sym typeface="Arial"/>
            </a:endParaRPr>
          </a:p>
          <a:p>
            <a:pPr indent="0" lvl="0" marL="0" rtl="0" algn="just">
              <a:lnSpc>
                <a:spcPct val="115000"/>
              </a:lnSpc>
              <a:spcBef>
                <a:spcPts val="1200"/>
              </a:spcBef>
              <a:spcAft>
                <a:spcPts val="0"/>
              </a:spcAft>
              <a:buNone/>
            </a:pPr>
            <a:r>
              <a:rPr lang="en" sz="1300">
                <a:latin typeface="Arial"/>
                <a:ea typeface="Arial"/>
                <a:cs typeface="Arial"/>
                <a:sym typeface="Arial"/>
              </a:rPr>
              <a:t>(ii.) CountVectorizer (SMOTE), here we use SMOTE technique as the data is imbalanced. Once the data has been balanced using SMOTE, we apply the models to it. Naive Bayes has produced better results here as well.</a:t>
            </a:r>
            <a:endParaRPr sz="1300">
              <a:latin typeface="Arial"/>
              <a:ea typeface="Arial"/>
              <a:cs typeface="Arial"/>
              <a:sym typeface="Arial"/>
            </a:endParaRPr>
          </a:p>
          <a:p>
            <a:pPr indent="0" lvl="0" marL="0" rtl="0" algn="just">
              <a:lnSpc>
                <a:spcPct val="115000"/>
              </a:lnSpc>
              <a:spcBef>
                <a:spcPts val="1200"/>
              </a:spcBef>
              <a:spcAft>
                <a:spcPts val="1200"/>
              </a:spcAft>
              <a:buNone/>
            </a:pPr>
            <a:r>
              <a:rPr lang="en" sz="1300">
                <a:latin typeface="Arial"/>
                <a:ea typeface="Arial"/>
                <a:cs typeface="Arial"/>
                <a:sym typeface="Arial"/>
              </a:rPr>
              <a:t>(iii.) Truncated SVD, where data matrices with the number of columns equal to the truncation are factored using Truncated SVD. In this, Random Forest has produced better results.</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1445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 sz="2800"/>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2"/>
          <p:cNvPicPr preferRelativeResize="0"/>
          <p:nvPr/>
        </p:nvPicPr>
        <p:blipFill>
          <a:blip r:embed="rId3">
            <a:alphaModFix/>
          </a:blip>
          <a:stretch>
            <a:fillRect/>
          </a:stretch>
        </p:blipFill>
        <p:spPr>
          <a:xfrm>
            <a:off x="1105475" y="114700"/>
            <a:ext cx="4337498" cy="1498050"/>
          </a:xfrm>
          <a:prstGeom prst="rect">
            <a:avLst/>
          </a:prstGeom>
          <a:noFill/>
          <a:ln>
            <a:noFill/>
          </a:ln>
        </p:spPr>
      </p:pic>
      <p:sp>
        <p:nvSpPr>
          <p:cNvPr id="255" name="Google Shape;255;p32"/>
          <p:cNvSpPr txBox="1"/>
          <p:nvPr/>
        </p:nvSpPr>
        <p:spPr>
          <a:xfrm>
            <a:off x="5544650" y="7633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CountVectorizer</a:t>
            </a:r>
            <a:endParaRPr sz="2100">
              <a:solidFill>
                <a:schemeClr val="lt1"/>
              </a:solidFill>
              <a:latin typeface="Times New Roman"/>
              <a:ea typeface="Times New Roman"/>
              <a:cs typeface="Times New Roman"/>
              <a:sym typeface="Times New Roman"/>
            </a:endParaRPr>
          </a:p>
        </p:txBody>
      </p:sp>
      <p:sp>
        <p:nvSpPr>
          <p:cNvPr id="256" name="Google Shape;256;p32"/>
          <p:cNvSpPr txBox="1"/>
          <p:nvPr/>
        </p:nvSpPr>
        <p:spPr>
          <a:xfrm>
            <a:off x="1742425" y="2134838"/>
            <a:ext cx="287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CountVectorizer </a:t>
            </a:r>
            <a:endParaRPr sz="2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500">
                <a:solidFill>
                  <a:schemeClr val="lt1"/>
                </a:solidFill>
                <a:latin typeface="Times New Roman"/>
                <a:ea typeface="Times New Roman"/>
                <a:cs typeface="Times New Roman"/>
                <a:sym typeface="Times New Roman"/>
              </a:rPr>
              <a:t>(After Applying SMOTE)</a:t>
            </a:r>
            <a:endParaRPr sz="1500">
              <a:solidFill>
                <a:schemeClr val="lt1"/>
              </a:solidFill>
              <a:latin typeface="Times New Roman"/>
              <a:ea typeface="Times New Roman"/>
              <a:cs typeface="Times New Roman"/>
              <a:sym typeface="Times New Roman"/>
            </a:endParaRPr>
          </a:p>
        </p:txBody>
      </p:sp>
      <p:pic>
        <p:nvPicPr>
          <p:cNvPr id="257" name="Google Shape;257;p32"/>
          <p:cNvPicPr preferRelativeResize="0"/>
          <p:nvPr/>
        </p:nvPicPr>
        <p:blipFill>
          <a:blip r:embed="rId4">
            <a:alphaModFix/>
          </a:blip>
          <a:stretch>
            <a:fillRect/>
          </a:stretch>
        </p:blipFill>
        <p:spPr>
          <a:xfrm>
            <a:off x="4617625" y="1783675"/>
            <a:ext cx="4337501" cy="1498050"/>
          </a:xfrm>
          <a:prstGeom prst="rect">
            <a:avLst/>
          </a:prstGeom>
          <a:noFill/>
          <a:ln>
            <a:noFill/>
          </a:ln>
        </p:spPr>
      </p:pic>
      <p:pic>
        <p:nvPicPr>
          <p:cNvPr id="258" name="Google Shape;258;p32"/>
          <p:cNvPicPr preferRelativeResize="0"/>
          <p:nvPr/>
        </p:nvPicPr>
        <p:blipFill>
          <a:blip r:embed="rId5">
            <a:alphaModFix/>
          </a:blip>
          <a:stretch>
            <a:fillRect/>
          </a:stretch>
        </p:blipFill>
        <p:spPr>
          <a:xfrm>
            <a:off x="1105475" y="3395825"/>
            <a:ext cx="4474199" cy="1624099"/>
          </a:xfrm>
          <a:prstGeom prst="rect">
            <a:avLst/>
          </a:prstGeom>
          <a:noFill/>
          <a:ln>
            <a:noFill/>
          </a:ln>
        </p:spPr>
      </p:pic>
      <p:sp>
        <p:nvSpPr>
          <p:cNvPr id="259" name="Google Shape;259;p32"/>
          <p:cNvSpPr txBox="1"/>
          <p:nvPr/>
        </p:nvSpPr>
        <p:spPr>
          <a:xfrm>
            <a:off x="5579675" y="3953925"/>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Times New Roman"/>
                <a:ea typeface="Times New Roman"/>
                <a:cs typeface="Times New Roman"/>
                <a:sym typeface="Times New Roman"/>
              </a:rPr>
              <a:t> Truncated SVD</a:t>
            </a:r>
            <a:endParaRPr sz="21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1171025" y="426675"/>
            <a:ext cx="70389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Matrices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 name="Google Shape;265;p33"/>
          <p:cNvSpPr txBox="1"/>
          <p:nvPr/>
        </p:nvSpPr>
        <p:spPr>
          <a:xfrm>
            <a:off x="206825" y="42173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Times New Roman"/>
                <a:ea typeface="Times New Roman"/>
                <a:cs typeface="Times New Roman"/>
                <a:sym typeface="Times New Roman"/>
              </a:rPr>
              <a:t> CountVectorizer</a:t>
            </a:r>
            <a:endParaRPr sz="1800">
              <a:solidFill>
                <a:schemeClr val="lt1"/>
              </a:solidFill>
              <a:latin typeface="Times New Roman"/>
              <a:ea typeface="Times New Roman"/>
              <a:cs typeface="Times New Roman"/>
              <a:sym typeface="Times New Roman"/>
            </a:endParaRPr>
          </a:p>
        </p:txBody>
      </p:sp>
      <p:pic>
        <p:nvPicPr>
          <p:cNvPr id="266" name="Google Shape;266;p33"/>
          <p:cNvPicPr preferRelativeResize="0"/>
          <p:nvPr/>
        </p:nvPicPr>
        <p:blipFill>
          <a:blip r:embed="rId3">
            <a:alphaModFix/>
          </a:blip>
          <a:stretch>
            <a:fillRect/>
          </a:stretch>
        </p:blipFill>
        <p:spPr>
          <a:xfrm>
            <a:off x="457200" y="1460300"/>
            <a:ext cx="2499276" cy="2503674"/>
          </a:xfrm>
          <a:prstGeom prst="rect">
            <a:avLst/>
          </a:prstGeom>
          <a:noFill/>
          <a:ln>
            <a:noFill/>
          </a:ln>
        </p:spPr>
      </p:pic>
      <p:pic>
        <p:nvPicPr>
          <p:cNvPr id="267" name="Google Shape;267;p33"/>
          <p:cNvPicPr preferRelativeResize="0"/>
          <p:nvPr/>
        </p:nvPicPr>
        <p:blipFill>
          <a:blip r:embed="rId4">
            <a:alphaModFix/>
          </a:blip>
          <a:stretch>
            <a:fillRect/>
          </a:stretch>
        </p:blipFill>
        <p:spPr>
          <a:xfrm>
            <a:off x="3359225" y="1460300"/>
            <a:ext cx="2499276" cy="2508159"/>
          </a:xfrm>
          <a:prstGeom prst="rect">
            <a:avLst/>
          </a:prstGeom>
          <a:noFill/>
          <a:ln>
            <a:noFill/>
          </a:ln>
        </p:spPr>
      </p:pic>
      <p:sp>
        <p:nvSpPr>
          <p:cNvPr id="268" name="Google Shape;268;p33"/>
          <p:cNvSpPr txBox="1"/>
          <p:nvPr/>
        </p:nvSpPr>
        <p:spPr>
          <a:xfrm>
            <a:off x="2418113" y="4120850"/>
            <a:ext cx="438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Times New Roman"/>
                <a:ea typeface="Times New Roman"/>
                <a:cs typeface="Times New Roman"/>
                <a:sym typeface="Times New Roman"/>
              </a:rPr>
              <a:t>CountVectorizer </a:t>
            </a:r>
            <a:endParaRPr sz="1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(After Applying SMOTE)</a:t>
            </a:r>
            <a:endParaRPr sz="1200">
              <a:solidFill>
                <a:schemeClr val="lt1"/>
              </a:solidFill>
              <a:latin typeface="Times New Roman"/>
              <a:ea typeface="Times New Roman"/>
              <a:cs typeface="Times New Roman"/>
              <a:sym typeface="Times New Roman"/>
            </a:endParaRPr>
          </a:p>
        </p:txBody>
      </p:sp>
      <p:pic>
        <p:nvPicPr>
          <p:cNvPr id="269" name="Google Shape;269;p33"/>
          <p:cNvPicPr preferRelativeResize="0"/>
          <p:nvPr/>
        </p:nvPicPr>
        <p:blipFill>
          <a:blip r:embed="rId5">
            <a:alphaModFix/>
          </a:blip>
          <a:stretch>
            <a:fillRect/>
          </a:stretch>
        </p:blipFill>
        <p:spPr>
          <a:xfrm>
            <a:off x="6261250" y="1460300"/>
            <a:ext cx="2508151" cy="2461124"/>
          </a:xfrm>
          <a:prstGeom prst="rect">
            <a:avLst/>
          </a:prstGeom>
          <a:noFill/>
          <a:ln>
            <a:noFill/>
          </a:ln>
        </p:spPr>
      </p:pic>
      <p:sp>
        <p:nvSpPr>
          <p:cNvPr id="270" name="Google Shape;270;p33"/>
          <p:cNvSpPr txBox="1"/>
          <p:nvPr/>
        </p:nvSpPr>
        <p:spPr>
          <a:xfrm>
            <a:off x="6015325" y="42173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Times New Roman"/>
                <a:ea typeface="Times New Roman"/>
                <a:cs typeface="Times New Roman"/>
                <a:sym typeface="Times New Roman"/>
              </a:rPr>
              <a:t> Truncated SVD</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1" type="body"/>
          </p:nvPr>
        </p:nvSpPr>
        <p:spPr>
          <a:xfrm>
            <a:off x="1238475" y="606450"/>
            <a:ext cx="7038900" cy="39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Classification model using Word2Vec </a:t>
            </a:r>
            <a:endParaRPr>
              <a:latin typeface="Arial"/>
              <a:ea typeface="Arial"/>
              <a:cs typeface="Arial"/>
              <a:sym typeface="Arial"/>
            </a:endParaRPr>
          </a:p>
          <a:p>
            <a:pPr indent="0" lvl="0" marL="457200" rtl="0" algn="just">
              <a:spcBef>
                <a:spcPts val="1200"/>
              </a:spcBef>
              <a:spcAft>
                <a:spcPts val="0"/>
              </a:spcAft>
              <a:buNone/>
            </a:pPr>
            <a:r>
              <a:rPr lang="en">
                <a:latin typeface="Arial"/>
                <a:ea typeface="Arial"/>
                <a:cs typeface="Arial"/>
                <a:sym typeface="Arial"/>
              </a:rPr>
              <a:t>For the more ambiguous cases where the statistical methods fail to capture the semantics of the word and its relation to the text, the classification becomes difficult. Therefore we are using the Word2Vec embeddings and getting results from the simple neural network. </a:t>
            </a:r>
            <a:endParaRPr>
              <a:latin typeface="Arial"/>
              <a:ea typeface="Arial"/>
              <a:cs typeface="Arial"/>
              <a:sym typeface="Arial"/>
            </a:endParaRPr>
          </a:p>
          <a:p>
            <a:pPr indent="0" lvl="0" marL="457200" rtl="0" algn="just">
              <a:spcBef>
                <a:spcPts val="1200"/>
              </a:spcBef>
              <a:spcAft>
                <a:spcPts val="0"/>
              </a:spcAft>
              <a:buNone/>
            </a:pPr>
            <a:r>
              <a:rPr lang="en">
                <a:latin typeface="Arial"/>
                <a:ea typeface="Arial"/>
                <a:cs typeface="Arial"/>
                <a:sym typeface="Arial"/>
              </a:rPr>
              <a:t>The length of the generated word embedding vector is 100. We have used a Keras model for the implementation of the neural network. The sequential model we deployed had a embedding layer, flattening layer and 2 dense layers with sigmoid in the final layer for the binary classification. </a:t>
            </a:r>
            <a:endParaRPr>
              <a:latin typeface="Arial"/>
              <a:ea typeface="Arial"/>
              <a:cs typeface="Arial"/>
              <a:sym typeface="Arial"/>
            </a:endParaRPr>
          </a:p>
          <a:p>
            <a:pPr indent="0" lvl="0" marL="457200" rtl="0" algn="just">
              <a:spcBef>
                <a:spcPts val="1200"/>
              </a:spcBef>
              <a:spcAft>
                <a:spcPts val="0"/>
              </a:spcAft>
              <a:buNone/>
            </a:pPr>
            <a:r>
              <a:rPr lang="en">
                <a:latin typeface="Arial"/>
                <a:ea typeface="Arial"/>
                <a:cs typeface="Arial"/>
                <a:sym typeface="Arial"/>
              </a:rPr>
              <a:t>Hyperparameters that gave the best results are: </a:t>
            </a:r>
            <a:endParaRPr>
              <a:latin typeface="Arial"/>
              <a:ea typeface="Arial"/>
              <a:cs typeface="Arial"/>
              <a:sym typeface="Arial"/>
            </a:endParaRPr>
          </a:p>
          <a:p>
            <a:pPr indent="-311150" lvl="0" marL="457200" rtl="0" algn="just">
              <a:spcBef>
                <a:spcPts val="1200"/>
              </a:spcBef>
              <a:spcAft>
                <a:spcPts val="0"/>
              </a:spcAft>
              <a:buSzPts val="1300"/>
              <a:buFont typeface="Arial"/>
              <a:buChar char="●"/>
            </a:pPr>
            <a:r>
              <a:rPr lang="en">
                <a:latin typeface="Arial"/>
                <a:ea typeface="Arial"/>
                <a:cs typeface="Arial"/>
                <a:sym typeface="Arial"/>
              </a:rPr>
              <a:t>Batch size: 32</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optimize: rmsprop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Loss: Binary cross entropy</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Classification</a:t>
            </a:r>
            <a:r>
              <a:rPr lang="en">
                <a:latin typeface="Arial"/>
                <a:ea typeface="Arial"/>
                <a:cs typeface="Arial"/>
                <a:sym typeface="Arial"/>
              </a:rPr>
              <a:t> using neural network</a:t>
            </a:r>
            <a:endParaRPr>
              <a:latin typeface="Arial"/>
              <a:ea typeface="Arial"/>
              <a:cs typeface="Arial"/>
              <a:sym typeface="Arial"/>
            </a:endParaRPr>
          </a:p>
          <a:p>
            <a:pPr indent="-311150" lvl="0" marL="457200" rtl="0" algn="just">
              <a:spcBef>
                <a:spcPts val="1200"/>
              </a:spcBef>
              <a:spcAft>
                <a:spcPts val="0"/>
              </a:spcAft>
              <a:buSzPts val="1300"/>
              <a:buFont typeface="Arial"/>
              <a:buAutoNum type="arabicPeriod"/>
            </a:pPr>
            <a:r>
              <a:rPr lang="en">
                <a:latin typeface="Arial"/>
                <a:ea typeface="Arial"/>
                <a:cs typeface="Arial"/>
                <a:sym typeface="Arial"/>
              </a:rPr>
              <a:t>Running the model on the data for 12 epochs, the validation accuracy </a:t>
            </a:r>
            <a:r>
              <a:rPr lang="en">
                <a:latin typeface="Arial"/>
                <a:ea typeface="Arial"/>
                <a:cs typeface="Arial"/>
                <a:sym typeface="Arial"/>
              </a:rPr>
              <a:t>continuously</a:t>
            </a:r>
            <a:r>
              <a:rPr lang="en">
                <a:latin typeface="Arial"/>
                <a:ea typeface="Arial"/>
                <a:cs typeface="Arial"/>
                <a:sym typeface="Arial"/>
              </a:rPr>
              <a:t> took a dip. </a:t>
            </a:r>
            <a:endParaRPr>
              <a:latin typeface="Arial"/>
              <a:ea typeface="Arial"/>
              <a:cs typeface="Arial"/>
              <a:sym typeface="Arial"/>
            </a:endParaRPr>
          </a:p>
          <a:p>
            <a:pPr indent="-311150" lvl="0" marL="457200" rtl="0" algn="just">
              <a:spcBef>
                <a:spcPts val="0"/>
              </a:spcBef>
              <a:spcAft>
                <a:spcPts val="0"/>
              </a:spcAft>
              <a:buSzPts val="1300"/>
              <a:buFont typeface="Arial"/>
              <a:buAutoNum type="arabicPeriod"/>
            </a:pPr>
            <a:r>
              <a:rPr lang="en">
                <a:latin typeface="Arial"/>
                <a:ea typeface="Arial"/>
                <a:cs typeface="Arial"/>
                <a:sym typeface="Arial"/>
              </a:rPr>
              <a:t>Suggesting that the model is overfitting on the train data and performing poorly on the validation data. </a:t>
            </a:r>
            <a:endParaRPr>
              <a:latin typeface="Arial"/>
              <a:ea typeface="Arial"/>
              <a:cs typeface="Arial"/>
              <a:sym typeface="Arial"/>
            </a:endParaRPr>
          </a:p>
          <a:p>
            <a:pPr indent="-311150" lvl="0" marL="457200" rtl="0" algn="just">
              <a:spcBef>
                <a:spcPts val="0"/>
              </a:spcBef>
              <a:spcAft>
                <a:spcPts val="0"/>
              </a:spcAft>
              <a:buSzPts val="1300"/>
              <a:buFont typeface="Arial"/>
              <a:buAutoNum type="arabicPeriod"/>
            </a:pPr>
            <a:r>
              <a:rPr lang="en">
                <a:latin typeface="Arial"/>
                <a:ea typeface="Arial"/>
                <a:cs typeface="Arial"/>
                <a:sym typeface="Arial"/>
              </a:rPr>
              <a:t>Increasing the number of epochs, further widened the gap between the accuracy curves and validation curves.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81445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 sz="2800"/>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idx="1" type="body"/>
          </p:nvPr>
        </p:nvSpPr>
        <p:spPr>
          <a:xfrm>
            <a:off x="1227500" y="468450"/>
            <a:ext cx="7038900" cy="402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latin typeface="Arial"/>
                <a:ea typeface="Arial"/>
                <a:cs typeface="Arial"/>
                <a:sym typeface="Arial"/>
              </a:rPr>
              <a:t>We trained the classification models based on amazon </a:t>
            </a:r>
            <a:r>
              <a:rPr lang="en" sz="1200">
                <a:latin typeface="Arial"/>
                <a:ea typeface="Arial"/>
                <a:cs typeface="Arial"/>
                <a:sym typeface="Arial"/>
              </a:rPr>
              <a:t>customer reviews. Before diving deep into the results, it has been clear that preparation of data and feature engineering are critical to the model’s performance. </a:t>
            </a: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We word embedding techniques we used are:</a:t>
            </a:r>
            <a:endParaRPr sz="1200">
              <a:latin typeface="Arial"/>
              <a:ea typeface="Arial"/>
              <a:cs typeface="Arial"/>
              <a:sym typeface="Arial"/>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Count Vectorization, TF-IDF vectorization, Word2Vec</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Adding most and least common words to CountVect, SMOTE, Truncated SVD + SMOTE embedding techniques.</a:t>
            </a: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The </a:t>
            </a:r>
            <a:r>
              <a:rPr lang="en" sz="1200">
                <a:latin typeface="Arial"/>
                <a:ea typeface="Arial"/>
                <a:cs typeface="Arial"/>
                <a:sym typeface="Arial"/>
              </a:rPr>
              <a:t>classification</a:t>
            </a:r>
            <a:r>
              <a:rPr lang="en" sz="1200">
                <a:latin typeface="Arial"/>
                <a:ea typeface="Arial"/>
                <a:cs typeface="Arial"/>
                <a:sym typeface="Arial"/>
              </a:rPr>
              <a:t> </a:t>
            </a:r>
            <a:r>
              <a:rPr lang="en" sz="1200">
                <a:latin typeface="Arial"/>
                <a:ea typeface="Arial"/>
                <a:cs typeface="Arial"/>
                <a:sym typeface="Arial"/>
              </a:rPr>
              <a:t>models we used are:</a:t>
            </a:r>
            <a:r>
              <a:rPr lang="en" sz="1200">
                <a:latin typeface="Arial"/>
                <a:ea typeface="Arial"/>
                <a:cs typeface="Arial"/>
                <a:sym typeface="Arial"/>
              </a:rPr>
              <a:t> </a:t>
            </a:r>
            <a:endParaRPr sz="1200">
              <a:latin typeface="Arial"/>
              <a:ea typeface="Arial"/>
              <a:cs typeface="Arial"/>
              <a:sym typeface="Arial"/>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Logistic Regression, Naive Bayes, </a:t>
            </a:r>
            <a:r>
              <a:rPr lang="en" sz="1200">
                <a:latin typeface="Arial"/>
                <a:ea typeface="Arial"/>
                <a:cs typeface="Arial"/>
                <a:sym typeface="Arial"/>
              </a:rPr>
              <a:t>XGBoost</a:t>
            </a:r>
            <a:r>
              <a:rPr lang="en" sz="1200">
                <a:latin typeface="Arial"/>
                <a:ea typeface="Arial"/>
                <a:cs typeface="Arial"/>
                <a:sym typeface="Arial"/>
              </a:rPr>
              <a:t>, CatBoost and Simple Neural Network </a:t>
            </a: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Naïve Bayes with </a:t>
            </a:r>
            <a:r>
              <a:rPr lang="en" sz="1200">
                <a:latin typeface="Arial"/>
                <a:ea typeface="Arial"/>
                <a:cs typeface="Arial"/>
                <a:sym typeface="Arial"/>
              </a:rPr>
              <a:t>Countvectorizer</a:t>
            </a:r>
            <a:r>
              <a:rPr lang="en" sz="1200">
                <a:latin typeface="Arial"/>
                <a:ea typeface="Arial"/>
                <a:cs typeface="Arial"/>
                <a:sym typeface="Arial"/>
              </a:rPr>
              <a:t> produced the best results with an f1 score of 0.924423. </a:t>
            </a:r>
            <a:endParaRPr sz="1200">
              <a:latin typeface="Arial"/>
              <a:ea typeface="Arial"/>
              <a:cs typeface="Arial"/>
              <a:sym typeface="Arial"/>
            </a:endParaRPr>
          </a:p>
          <a:p>
            <a:pPr indent="-304800" lvl="0" marL="457200" rtl="0" algn="l">
              <a:spcBef>
                <a:spcPts val="1200"/>
              </a:spcBef>
              <a:spcAft>
                <a:spcPts val="0"/>
              </a:spcAft>
              <a:buSzPts val="1200"/>
              <a:buFont typeface="Arial"/>
              <a:buAutoNum type="arabicPeriod"/>
            </a:pPr>
            <a:r>
              <a:rPr lang="en" sz="1200">
                <a:latin typeface="Arial"/>
                <a:ea typeface="Arial"/>
                <a:cs typeface="Arial"/>
                <a:sym typeface="Arial"/>
              </a:rPr>
              <a:t>Adding most and least common words to the stopword list didn’t have an impact on models’ performance. </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Resampling technique also did not make a positive improvement of the model accuracy but decreased the model performance.</a:t>
            </a:r>
            <a:endParaRPr sz="12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Future Scope</a:t>
            </a:r>
            <a:endParaRPr>
              <a:latin typeface="Times New Roman"/>
              <a:ea typeface="Times New Roman"/>
              <a:cs typeface="Times New Roman"/>
              <a:sym typeface="Times New Roman"/>
            </a:endParaRPr>
          </a:p>
        </p:txBody>
      </p:sp>
      <p:sp>
        <p:nvSpPr>
          <p:cNvPr id="296" name="Google Shape;296;p38"/>
          <p:cNvSpPr txBox="1"/>
          <p:nvPr>
            <p:ph idx="1" type="body"/>
          </p:nvPr>
        </p:nvSpPr>
        <p:spPr>
          <a:xfrm>
            <a:off x="1297500" y="1070075"/>
            <a:ext cx="7038900" cy="29112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Font typeface="Arial"/>
              <a:buChar char="●"/>
            </a:pPr>
            <a:r>
              <a:rPr lang="en">
                <a:latin typeface="Arial"/>
                <a:ea typeface="Arial"/>
                <a:cs typeface="Arial"/>
                <a:sym typeface="Arial"/>
              </a:rPr>
              <a:t>The more </a:t>
            </a:r>
            <a:r>
              <a:rPr lang="en">
                <a:latin typeface="Arial"/>
                <a:ea typeface="Arial"/>
                <a:cs typeface="Arial"/>
                <a:sym typeface="Arial"/>
              </a:rPr>
              <a:t>ambiguous</a:t>
            </a:r>
            <a:r>
              <a:rPr lang="en">
                <a:latin typeface="Arial"/>
                <a:ea typeface="Arial"/>
                <a:cs typeface="Arial"/>
                <a:sym typeface="Arial"/>
              </a:rPr>
              <a:t> cases such as “I was expecting better”, and “It was better than expected” should be solved by the neural </a:t>
            </a:r>
            <a:r>
              <a:rPr lang="en">
                <a:latin typeface="Arial"/>
                <a:ea typeface="Arial"/>
                <a:cs typeface="Arial"/>
                <a:sym typeface="Arial"/>
              </a:rPr>
              <a:t>networks.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Our model was overfitting on the data so the validation accuracy was low hence the classification of such ambiguous cases are not accurate.</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In order to increase the accuracy we can decrease the number of learning parameters in our model which is close to 2.7 millions.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We can also use regularization, use simple cost and loss function along with shuffling the dataset before training to avoid the model from over-fitting</a:t>
            </a:r>
            <a:r>
              <a:rPr lang="en">
                <a:latin typeface="Arial"/>
                <a:ea typeface="Arial"/>
                <a:cs typeface="Arial"/>
                <a:sym typeface="Arial"/>
              </a:rPr>
              <a:t>.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F</a:t>
            </a:r>
            <a:r>
              <a:rPr lang="en">
                <a:latin typeface="Arial"/>
                <a:ea typeface="Arial"/>
                <a:cs typeface="Arial"/>
                <a:sym typeface="Arial"/>
              </a:rPr>
              <a:t>ocus on hyperparameter tuning more using GridSearchCV library in python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Implementation of Deep Learning </a:t>
            </a:r>
            <a:r>
              <a:rPr lang="en">
                <a:latin typeface="Arial"/>
                <a:ea typeface="Arial"/>
                <a:cs typeface="Arial"/>
                <a:sym typeface="Arial"/>
              </a:rPr>
              <a:t>learning</a:t>
            </a:r>
            <a:r>
              <a:rPr lang="en">
                <a:latin typeface="Arial"/>
                <a:ea typeface="Arial"/>
                <a:cs typeface="Arial"/>
                <a:sym typeface="Arial"/>
              </a:rPr>
              <a:t> techniques and different layer combinations to get better results. </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084300" y="443550"/>
            <a:ext cx="2646300" cy="5727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Responsibilities</a:t>
            </a:r>
            <a:endParaRPr>
              <a:latin typeface="Times New Roman"/>
              <a:ea typeface="Times New Roman"/>
              <a:cs typeface="Times New Roman"/>
              <a:sym typeface="Times New Roman"/>
            </a:endParaRPr>
          </a:p>
        </p:txBody>
      </p:sp>
      <p:sp>
        <p:nvSpPr>
          <p:cNvPr id="302" name="Google Shape;302;p39"/>
          <p:cNvSpPr txBox="1"/>
          <p:nvPr>
            <p:ph idx="1" type="body"/>
          </p:nvPr>
        </p:nvSpPr>
        <p:spPr>
          <a:xfrm>
            <a:off x="1084300" y="1191850"/>
            <a:ext cx="7642800" cy="2914800"/>
          </a:xfrm>
          <a:prstGeom prst="rect">
            <a:avLst/>
          </a:prstGeom>
        </p:spPr>
        <p:txBody>
          <a:bodyPr anchorCtr="0" anchor="t" bIns="91425" lIns="91425" spcFirstLastPara="1" rIns="91425" wrap="square" tIns="91425">
            <a:normAutofit/>
          </a:bodyPr>
          <a:lstStyle/>
          <a:p>
            <a:pPr indent="0" lvl="0" marL="0" marR="0" rtl="0" algn="just">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rPr lang="en">
                <a:latin typeface="Arial"/>
                <a:ea typeface="Arial"/>
                <a:cs typeface="Arial"/>
                <a:sym typeface="Arial"/>
              </a:rPr>
              <a:t>We are four members and the workload of the project is evenly distributed among the team members. </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rPr lang="en">
                <a:latin typeface="Arial"/>
                <a:ea typeface="Arial"/>
                <a:cs typeface="Arial"/>
                <a:sym typeface="Arial"/>
              </a:rPr>
              <a:t>Sai Venkata Manoj Vungarala       : SMOTE-CountVectorizer and Truncated SVD implementation</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rPr lang="en">
                <a:latin typeface="Arial"/>
                <a:ea typeface="Arial"/>
                <a:cs typeface="Arial"/>
                <a:sym typeface="Arial"/>
              </a:rPr>
              <a:t>Ishal Abhishek Mummidivarapu    : </a:t>
            </a:r>
            <a:r>
              <a:rPr lang="en">
                <a:latin typeface="Arial"/>
                <a:ea typeface="Arial"/>
                <a:cs typeface="Arial"/>
                <a:sym typeface="Arial"/>
              </a:rPr>
              <a:t>Exploratory</a:t>
            </a:r>
            <a:r>
              <a:rPr lang="en">
                <a:latin typeface="Arial"/>
                <a:ea typeface="Arial"/>
                <a:cs typeface="Arial"/>
                <a:sym typeface="Arial"/>
              </a:rPr>
              <a:t> Data Analysis and CountVectorizer word embeddings</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rPr lang="en">
                <a:latin typeface="Arial"/>
                <a:ea typeface="Arial"/>
                <a:cs typeface="Arial"/>
                <a:sym typeface="Arial"/>
              </a:rPr>
              <a:t>Vishnu Rohan Surapaneni             : Data Pre-Processing and TF-Idf implementation</a:t>
            </a:r>
            <a:endParaRPr>
              <a:latin typeface="Arial"/>
              <a:ea typeface="Arial"/>
              <a:cs typeface="Arial"/>
              <a:sym typeface="Arial"/>
            </a:endParaRPr>
          </a:p>
          <a:p>
            <a:pPr indent="0" lvl="0" marL="0" marR="0" rtl="0" algn="just">
              <a:spcBef>
                <a:spcPts val="0"/>
              </a:spcBef>
              <a:spcAft>
                <a:spcPts val="0"/>
              </a:spcAft>
              <a:buClr>
                <a:schemeClr val="dk1"/>
              </a:buClr>
              <a:buSzPts val="1100"/>
              <a:buFont typeface="Arial"/>
              <a:buNone/>
            </a:pPr>
            <a:r>
              <a:rPr lang="en">
                <a:latin typeface="Arial"/>
                <a:ea typeface="Arial"/>
                <a:cs typeface="Arial"/>
                <a:sym typeface="Arial"/>
              </a:rPr>
              <a:t>Abhishek Chandra Shukla             : Word to </a:t>
            </a:r>
            <a:r>
              <a:rPr lang="en">
                <a:latin typeface="Arial"/>
                <a:ea typeface="Arial"/>
                <a:cs typeface="Arial"/>
                <a:sym typeface="Arial"/>
              </a:rPr>
              <a:t>vector</a:t>
            </a:r>
            <a:r>
              <a:rPr lang="en">
                <a:latin typeface="Arial"/>
                <a:ea typeface="Arial"/>
                <a:cs typeface="Arial"/>
                <a:sym typeface="Arial"/>
              </a:rPr>
              <a:t> word embeddings and I</a:t>
            </a:r>
            <a:r>
              <a:rPr lang="en">
                <a:latin typeface="Arial"/>
                <a:ea typeface="Arial"/>
                <a:cs typeface="Arial"/>
                <a:sym typeface="Arial"/>
              </a:rPr>
              <a:t>mplementing neural network</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idx="1" type="body"/>
          </p:nvPr>
        </p:nvSpPr>
        <p:spPr>
          <a:xfrm>
            <a:off x="1052550" y="1566050"/>
            <a:ext cx="7038900" cy="32766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Font typeface="Arial"/>
              <a:buChar char="●"/>
            </a:pPr>
            <a:r>
              <a:rPr lang="en">
                <a:latin typeface="Arial"/>
                <a:ea typeface="Arial"/>
                <a:cs typeface="Arial"/>
                <a:sym typeface="Arial"/>
              </a:rPr>
              <a:t>In this project we are planning to develop a model to identify the positive and negative words used by the customers when they write reviews for the products.</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We used a dataset </a:t>
            </a:r>
            <a:r>
              <a:rPr lang="en">
                <a:latin typeface="Arial"/>
                <a:ea typeface="Arial"/>
                <a:cs typeface="Arial"/>
                <a:sym typeface="Arial"/>
              </a:rPr>
              <a:t>consisting</a:t>
            </a:r>
            <a:r>
              <a:rPr lang="en">
                <a:latin typeface="Arial"/>
                <a:ea typeface="Arial"/>
                <a:cs typeface="Arial"/>
                <a:sym typeface="Arial"/>
              </a:rPr>
              <a:t> of </a:t>
            </a:r>
            <a:r>
              <a:rPr lang="en">
                <a:latin typeface="Arial"/>
                <a:ea typeface="Arial"/>
                <a:cs typeface="Arial"/>
                <a:sym typeface="Arial"/>
              </a:rPr>
              <a:t>9 years amazon </a:t>
            </a:r>
            <a:r>
              <a:rPr lang="en">
                <a:latin typeface="Arial"/>
                <a:ea typeface="Arial"/>
                <a:cs typeface="Arial"/>
                <a:sym typeface="Arial"/>
              </a:rPr>
              <a:t>product review data(2005-2014).</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Amazon follows 5 </a:t>
            </a:r>
            <a:r>
              <a:rPr lang="en">
                <a:latin typeface="Arial"/>
                <a:ea typeface="Arial"/>
                <a:cs typeface="Arial"/>
                <a:sym typeface="Arial"/>
              </a:rPr>
              <a:t>starred</a:t>
            </a:r>
            <a:r>
              <a:rPr lang="en">
                <a:latin typeface="Arial"/>
                <a:ea typeface="Arial"/>
                <a:cs typeface="Arial"/>
                <a:sym typeface="Arial"/>
              </a:rPr>
              <a:t> rating system, for the sake of </a:t>
            </a:r>
            <a:r>
              <a:rPr lang="en">
                <a:latin typeface="Arial"/>
                <a:ea typeface="Arial"/>
                <a:cs typeface="Arial"/>
                <a:sym typeface="Arial"/>
              </a:rPr>
              <a:t>convenience we are merging ratings:1-3 as bad and 4-5 as ‘good’.</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So we will be preparing our own label set for that data. </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We will build a sentiment analysis model as a part of NLP, based on the reviews of the products.</a:t>
            </a:r>
            <a:endParaRPr>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445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 sz="2800"/>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1297500" y="961800"/>
            <a:ext cx="7038900" cy="3321000"/>
          </a:xfrm>
          <a:prstGeom prst="rect">
            <a:avLst/>
          </a:prstGeom>
        </p:spPr>
        <p:txBody>
          <a:bodyPr anchorCtr="0" anchor="t" bIns="91425" lIns="91425" spcFirstLastPara="1" rIns="91425" wrap="square" tIns="91425">
            <a:noAutofit/>
          </a:bodyPr>
          <a:lstStyle/>
          <a:p>
            <a:pPr indent="0" lvl="0" marL="0" rtl="0" algn="just">
              <a:lnSpc>
                <a:spcPct val="105000"/>
              </a:lnSpc>
              <a:spcBef>
                <a:spcPts val="1200"/>
              </a:spcBef>
              <a:spcAft>
                <a:spcPts val="0"/>
              </a:spcAft>
              <a:buSzPts val="1018"/>
              <a:buNone/>
            </a:pPr>
            <a:r>
              <a:t/>
            </a:r>
            <a:endParaRPr sz="1302">
              <a:latin typeface="Arial"/>
              <a:ea typeface="Arial"/>
              <a:cs typeface="Arial"/>
              <a:sym typeface="Arial"/>
            </a:endParaRPr>
          </a:p>
          <a:p>
            <a:pPr indent="-311308" lvl="0" marL="457200" rtl="0" algn="just">
              <a:lnSpc>
                <a:spcPct val="105000"/>
              </a:lnSpc>
              <a:spcBef>
                <a:spcPts val="1200"/>
              </a:spcBef>
              <a:spcAft>
                <a:spcPts val="0"/>
              </a:spcAft>
              <a:buClr>
                <a:schemeClr val="lt1"/>
              </a:buClr>
              <a:buSzPts val="1303"/>
              <a:buFont typeface="Arial"/>
              <a:buChar char="●"/>
            </a:pPr>
            <a:r>
              <a:rPr lang="en" sz="1302">
                <a:latin typeface="Arial"/>
                <a:ea typeface="Arial"/>
                <a:cs typeface="Arial"/>
                <a:sym typeface="Arial"/>
              </a:rPr>
              <a:t>Sentiment analysis is an application of natural language processing (NLP) that reveals the emotional states in human speech in this case, the speech and text that customers generate. Companies can use this tool to examine this text for positive or negative sentiment about the brand.</a:t>
            </a:r>
            <a:br>
              <a:rPr lang="en" sz="1302">
                <a:latin typeface="Arial"/>
                <a:ea typeface="Arial"/>
                <a:cs typeface="Arial"/>
                <a:sym typeface="Arial"/>
              </a:rPr>
            </a:br>
            <a:endParaRPr sz="1302">
              <a:latin typeface="Arial"/>
              <a:ea typeface="Arial"/>
              <a:cs typeface="Arial"/>
              <a:sym typeface="Arial"/>
            </a:endParaRPr>
          </a:p>
          <a:p>
            <a:pPr indent="-311308" lvl="0" marL="457200" rtl="0" algn="just">
              <a:lnSpc>
                <a:spcPct val="105000"/>
              </a:lnSpc>
              <a:spcBef>
                <a:spcPts val="0"/>
              </a:spcBef>
              <a:spcAft>
                <a:spcPts val="0"/>
              </a:spcAft>
              <a:buClr>
                <a:schemeClr val="lt1"/>
              </a:buClr>
              <a:buSzPts val="1303"/>
              <a:buFont typeface="Arial"/>
              <a:buChar char="●"/>
            </a:pPr>
            <a:r>
              <a:rPr lang="en" sz="1302">
                <a:latin typeface="Arial"/>
                <a:ea typeface="Arial"/>
                <a:cs typeface="Arial"/>
                <a:sym typeface="Arial"/>
              </a:rPr>
              <a:t>The aim is to improve the customer relationship and enhance customer loyalty. </a:t>
            </a:r>
            <a:br>
              <a:rPr lang="en" sz="1302">
                <a:latin typeface="Arial"/>
                <a:ea typeface="Arial"/>
                <a:cs typeface="Arial"/>
                <a:sym typeface="Arial"/>
              </a:rPr>
            </a:br>
            <a:endParaRPr sz="1302">
              <a:latin typeface="Arial"/>
              <a:ea typeface="Arial"/>
              <a:cs typeface="Arial"/>
              <a:sym typeface="Arial"/>
            </a:endParaRPr>
          </a:p>
          <a:p>
            <a:pPr indent="-311308" lvl="0" marL="457200" rtl="0" algn="just">
              <a:lnSpc>
                <a:spcPct val="105000"/>
              </a:lnSpc>
              <a:spcBef>
                <a:spcPts val="0"/>
              </a:spcBef>
              <a:spcAft>
                <a:spcPts val="0"/>
              </a:spcAft>
              <a:buClr>
                <a:schemeClr val="lt1"/>
              </a:buClr>
              <a:buSzPts val="1303"/>
              <a:buFont typeface="Arial"/>
              <a:buChar char="●"/>
            </a:pPr>
            <a:r>
              <a:rPr lang="en" sz="1302">
                <a:latin typeface="Arial"/>
                <a:ea typeface="Arial"/>
                <a:cs typeface="Arial"/>
                <a:sym typeface="Arial"/>
              </a:rPr>
              <a:t>The organization detects positive and negative sentiment in customer reviews, leading to an improved interaction with the customer.</a:t>
            </a:r>
            <a:br>
              <a:rPr lang="en" sz="1302">
                <a:latin typeface="Arial"/>
                <a:ea typeface="Arial"/>
                <a:cs typeface="Arial"/>
                <a:sym typeface="Arial"/>
              </a:rPr>
            </a:br>
            <a:endParaRPr sz="1302">
              <a:latin typeface="Arial"/>
              <a:ea typeface="Arial"/>
              <a:cs typeface="Arial"/>
              <a:sym typeface="Arial"/>
            </a:endParaRPr>
          </a:p>
          <a:p>
            <a:pPr indent="-311308" lvl="0" marL="457200" rtl="0" algn="just">
              <a:lnSpc>
                <a:spcPct val="105000"/>
              </a:lnSpc>
              <a:spcBef>
                <a:spcPts val="0"/>
              </a:spcBef>
              <a:spcAft>
                <a:spcPts val="0"/>
              </a:spcAft>
              <a:buClr>
                <a:schemeClr val="lt1"/>
              </a:buClr>
              <a:buSzPts val="1303"/>
              <a:buFont typeface="Arial"/>
              <a:buChar char="●"/>
            </a:pPr>
            <a:r>
              <a:rPr lang="en" sz="1302">
                <a:latin typeface="Arial"/>
                <a:ea typeface="Arial"/>
                <a:cs typeface="Arial"/>
                <a:sym typeface="Arial"/>
              </a:rPr>
              <a:t>This activity can result in more focused, empathetic responses to customers. As a result the online retailer maximize e-commerce sales, and the consumers, who want to have the best product over alternatives is satisfied.</a:t>
            </a:r>
            <a:endParaRPr sz="1302">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1264625" y="404375"/>
            <a:ext cx="7092900" cy="62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Approach to solving the problem</a:t>
            </a:r>
            <a:endParaRPr>
              <a:latin typeface="Times New Roman"/>
              <a:ea typeface="Times New Roman"/>
              <a:cs typeface="Times New Roman"/>
              <a:sym typeface="Times New Roman"/>
            </a:endParaRPr>
          </a:p>
        </p:txBody>
      </p:sp>
      <p:sp>
        <p:nvSpPr>
          <p:cNvPr id="161" name="Google Shape;161;p18"/>
          <p:cNvSpPr txBox="1"/>
          <p:nvPr>
            <p:ph idx="1" type="body"/>
          </p:nvPr>
        </p:nvSpPr>
        <p:spPr>
          <a:xfrm>
            <a:off x="975250" y="1131225"/>
            <a:ext cx="7382400" cy="341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latin typeface="Arial"/>
              <a:ea typeface="Arial"/>
              <a:cs typeface="Arial"/>
              <a:sym typeface="Arial"/>
            </a:endParaRPr>
          </a:p>
          <a:p>
            <a:pPr indent="-311150" lvl="0" marL="457200" rtl="0" algn="just">
              <a:spcBef>
                <a:spcPts val="1200"/>
              </a:spcBef>
              <a:spcAft>
                <a:spcPts val="0"/>
              </a:spcAft>
              <a:buSzPts val="1300"/>
              <a:buFont typeface="Arial"/>
              <a:buChar char="●"/>
            </a:pPr>
            <a:r>
              <a:rPr lang="en">
                <a:latin typeface="Arial"/>
                <a:ea typeface="Arial"/>
                <a:cs typeface="Arial"/>
                <a:sym typeface="Arial"/>
              </a:rPr>
              <a:t>Gather Amazon reviews data from stanford website.</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Transform the JSON data into CSV format.</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Analyze the data to determine the data quality</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Preprocess the data: deal with the missing values and clean text feature and add required columns.</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Exploratory data analysis</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Apply feature extractions and NLP techniques and Selection Evaluation metric</a:t>
            </a:r>
            <a:endParaRPr>
              <a:latin typeface="Arial"/>
              <a:ea typeface="Arial"/>
              <a:cs typeface="Arial"/>
              <a:sym typeface="Arial"/>
            </a:endParaRPr>
          </a:p>
          <a:p>
            <a:pPr indent="-311150" lvl="0" marL="457200" rtl="0" algn="just">
              <a:spcBef>
                <a:spcPts val="0"/>
              </a:spcBef>
              <a:spcAft>
                <a:spcPts val="0"/>
              </a:spcAft>
              <a:buSzPts val="1300"/>
              <a:buFont typeface="Arial"/>
              <a:buChar char="●"/>
            </a:pPr>
            <a:r>
              <a:rPr lang="en">
                <a:latin typeface="Arial"/>
                <a:ea typeface="Arial"/>
                <a:cs typeface="Arial"/>
                <a:sym typeface="Arial"/>
              </a:rPr>
              <a:t>Modeling and selecting the best model</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4450" y="1921350"/>
            <a:ext cx="47760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 sz="2800"/>
              <a:t>Data and </a:t>
            </a:r>
            <a:r>
              <a:rPr lang="en" sz="2800"/>
              <a:t>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en">
                <a:latin typeface="Arial"/>
                <a:ea typeface="Arial"/>
                <a:cs typeface="Arial"/>
                <a:sym typeface="Arial"/>
              </a:rPr>
              <a:t>This is 9 years beauty products amazon reviews between 2005-2014</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The Data can be found in </a:t>
            </a:r>
            <a:r>
              <a:rPr lang="en">
                <a:latin typeface="Arial"/>
                <a:ea typeface="Arial"/>
                <a:cs typeface="Arial"/>
                <a:sym typeface="Arial"/>
              </a:rPr>
              <a:t>stanford</a:t>
            </a:r>
            <a:r>
              <a:rPr lang="en">
                <a:latin typeface="Arial"/>
                <a:ea typeface="Arial"/>
                <a:cs typeface="Arial"/>
                <a:sym typeface="Arial"/>
              </a:rPr>
              <a:t> website. Data source listed below</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Data Source: </a:t>
            </a:r>
            <a:r>
              <a:rPr lang="en" u="sng">
                <a:latin typeface="Arial"/>
                <a:ea typeface="Arial"/>
                <a:cs typeface="Arial"/>
                <a:sym typeface="Arial"/>
                <a:hlinkClick r:id="rId3"/>
              </a:rPr>
              <a:t>http://snap.stanford.edu/data/amazon/productGraph/categoryFiles/reviews_Beauty_10.json.gz</a:t>
            </a:r>
            <a:endParaRPr u="sng">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The original data is in a JSON format there. In order to analyze the data, we need to transform the dataset into CSV format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
                <a:latin typeface="Arial"/>
                <a:ea typeface="Arial"/>
                <a:cs typeface="Arial"/>
                <a:sym typeface="Arial"/>
              </a:rPr>
              <a:t>This data includes 28798 rows and 9 feature variables.</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Description of Data  </a:t>
            </a:r>
            <a:endParaRPr b="1">
              <a:latin typeface="Times New Roman"/>
              <a:ea typeface="Times New Roman"/>
              <a:cs typeface="Times New Roman"/>
              <a:sym typeface="Times New Roman"/>
            </a:endParaRPr>
          </a:p>
        </p:txBody>
      </p:sp>
      <p:sp>
        <p:nvSpPr>
          <p:cNvPr id="177" name="Google Shape;17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85000"/>
              </a:lnSpc>
              <a:spcBef>
                <a:spcPts val="0"/>
              </a:spcBef>
              <a:spcAft>
                <a:spcPts val="0"/>
              </a:spcAft>
              <a:buSzPts val="935"/>
              <a:buNone/>
            </a:pPr>
            <a:r>
              <a:rPr b="1" lang="en">
                <a:latin typeface="Arial"/>
                <a:ea typeface="Arial"/>
                <a:cs typeface="Arial"/>
                <a:sym typeface="Arial"/>
              </a:rPr>
              <a:t>Reviewer ID :</a:t>
            </a:r>
            <a:r>
              <a:rPr lang="en">
                <a:latin typeface="Arial"/>
                <a:ea typeface="Arial"/>
                <a:cs typeface="Arial"/>
                <a:sym typeface="Arial"/>
              </a:rPr>
              <a:t>         ID of the reviewer, e.g. A2SUAM1J3GNN3B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ASIN :</a:t>
            </a:r>
            <a:r>
              <a:rPr lang="en">
                <a:latin typeface="Arial"/>
                <a:ea typeface="Arial"/>
                <a:cs typeface="Arial"/>
                <a:sym typeface="Arial"/>
              </a:rPr>
              <a:t>                     ID of the product , e.g. 0000013714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Reviewer Name :</a:t>
            </a:r>
            <a:r>
              <a:rPr lang="en">
                <a:latin typeface="Arial"/>
                <a:ea typeface="Arial"/>
                <a:cs typeface="Arial"/>
                <a:sym typeface="Arial"/>
              </a:rPr>
              <a:t>   Name of the reviewer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Helpful :                  </a:t>
            </a:r>
            <a:r>
              <a:rPr lang="en">
                <a:latin typeface="Arial"/>
                <a:ea typeface="Arial"/>
                <a:cs typeface="Arial"/>
                <a:sym typeface="Arial"/>
              </a:rPr>
              <a:t>Helpfulness of the review, e.g. 2/3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Review Text :</a:t>
            </a:r>
            <a:r>
              <a:rPr lang="en">
                <a:latin typeface="Arial"/>
                <a:ea typeface="Arial"/>
                <a:cs typeface="Arial"/>
                <a:sym typeface="Arial"/>
              </a:rPr>
              <a:t>          Text of the review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Overall :</a:t>
            </a:r>
            <a:r>
              <a:rPr lang="en">
                <a:latin typeface="Arial"/>
                <a:ea typeface="Arial"/>
                <a:cs typeface="Arial"/>
                <a:sym typeface="Arial"/>
              </a:rPr>
              <a:t>                  Rating – type: float64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Summary :</a:t>
            </a:r>
            <a:r>
              <a:rPr lang="en">
                <a:latin typeface="Arial"/>
                <a:ea typeface="Arial"/>
                <a:cs typeface="Arial"/>
                <a:sym typeface="Arial"/>
              </a:rPr>
              <a:t>              Summary of the review – type: object </a:t>
            </a:r>
            <a:endParaRPr>
              <a:latin typeface="Arial"/>
              <a:ea typeface="Arial"/>
              <a:cs typeface="Arial"/>
              <a:sym typeface="Arial"/>
            </a:endParaRPr>
          </a:p>
          <a:p>
            <a:pPr indent="0" lvl="0" marL="0" rtl="0" algn="just">
              <a:lnSpc>
                <a:spcPct val="85000"/>
              </a:lnSpc>
              <a:spcBef>
                <a:spcPts val="1200"/>
              </a:spcBef>
              <a:spcAft>
                <a:spcPts val="0"/>
              </a:spcAft>
              <a:buSzPts val="935"/>
              <a:buNone/>
            </a:pPr>
            <a:r>
              <a:rPr b="1" lang="en">
                <a:latin typeface="Arial"/>
                <a:ea typeface="Arial"/>
                <a:cs typeface="Arial"/>
                <a:sym typeface="Arial"/>
              </a:rPr>
              <a:t>Unix Review Time :</a:t>
            </a:r>
            <a:r>
              <a:rPr lang="en">
                <a:latin typeface="Arial"/>
                <a:ea typeface="Arial"/>
                <a:cs typeface="Arial"/>
                <a:sym typeface="Arial"/>
              </a:rPr>
              <a:t>Time of the review (unix time) – type: int64 </a:t>
            </a:r>
            <a:endParaRPr>
              <a:latin typeface="Arial"/>
              <a:ea typeface="Arial"/>
              <a:cs typeface="Arial"/>
              <a:sym typeface="Arial"/>
            </a:endParaRPr>
          </a:p>
          <a:p>
            <a:pPr indent="0" lvl="0" marL="0" rtl="0" algn="just">
              <a:lnSpc>
                <a:spcPct val="85000"/>
              </a:lnSpc>
              <a:spcBef>
                <a:spcPts val="1200"/>
              </a:spcBef>
              <a:spcAft>
                <a:spcPts val="1200"/>
              </a:spcAft>
              <a:buSzPts val="935"/>
              <a:buNone/>
            </a:pPr>
            <a:r>
              <a:rPr b="1" lang="en">
                <a:latin typeface="Arial"/>
                <a:ea typeface="Arial"/>
                <a:cs typeface="Arial"/>
                <a:sym typeface="Arial"/>
              </a:rPr>
              <a:t>Review Time :</a:t>
            </a:r>
            <a:r>
              <a:rPr lang="en">
                <a:latin typeface="Arial"/>
                <a:ea typeface="Arial"/>
                <a:cs typeface="Arial"/>
                <a:sym typeface="Arial"/>
              </a:rPr>
              <a:t>         Time of the review (raw) – type: object</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